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3"/>
  </p:notesMasterIdLst>
  <p:handoutMasterIdLst>
    <p:handoutMasterId r:id="rId14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41582" autoAdjust="0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9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6954"/>
    </p:cViewPr>
  </p:sorterViewPr>
  <p:notesViewPr>
    <p:cSldViewPr>
      <p:cViewPr>
        <p:scale>
          <a:sx n="100" d="100"/>
          <a:sy n="100" d="100"/>
        </p:scale>
        <p:origin x="1746" y="-18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A6E67-82E9-41EC-922F-734B7D51BE7E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3D9D7B-5D41-4E14-ACFD-43077E77533F}">
      <dgm:prSet phldrT="[Text]"/>
      <dgm:spPr/>
      <dgm:t>
        <a:bodyPr/>
        <a:lstStyle/>
        <a:p>
          <a:r>
            <a:rPr lang="en-US" dirty="0" smtClean="0"/>
            <a:t>New Hires</a:t>
          </a:r>
          <a:endParaRPr lang="en-US" dirty="0"/>
        </a:p>
      </dgm:t>
    </dgm:pt>
    <dgm:pt modelId="{BAD6D32F-0EEF-4B36-90EC-70AFED90A929}" type="parTrans" cxnId="{38C9C5EB-D7AF-4E33-B9E7-20414BA8FEFE}">
      <dgm:prSet/>
      <dgm:spPr/>
      <dgm:t>
        <a:bodyPr/>
        <a:lstStyle/>
        <a:p>
          <a:endParaRPr lang="en-US"/>
        </a:p>
      </dgm:t>
    </dgm:pt>
    <dgm:pt modelId="{04F01E40-710E-40B3-B7AC-3ECE4640DA91}" type="sibTrans" cxnId="{38C9C5EB-D7AF-4E33-B9E7-20414BA8FEFE}">
      <dgm:prSet/>
      <dgm:spPr/>
      <dgm:t>
        <a:bodyPr/>
        <a:lstStyle/>
        <a:p>
          <a:endParaRPr lang="en-US"/>
        </a:p>
      </dgm:t>
    </dgm:pt>
    <dgm:pt modelId="{E3937932-A19D-4A44-A9AD-CE445F87958B}">
      <dgm:prSet phldrT="[Text]"/>
      <dgm:spPr/>
      <dgm:t>
        <a:bodyPr/>
        <a:lstStyle/>
        <a:p>
          <a:r>
            <a:rPr lang="en-US" dirty="0" smtClean="0"/>
            <a:t>ChooseMyFRSPlan.com</a:t>
          </a:r>
          <a:endParaRPr lang="en-US" dirty="0"/>
        </a:p>
      </dgm:t>
    </dgm:pt>
    <dgm:pt modelId="{082E72C8-BD03-4608-8FC1-105189D60F26}" type="parTrans" cxnId="{455290E7-CB29-4532-B590-74E1943C58E8}">
      <dgm:prSet/>
      <dgm:spPr/>
      <dgm:t>
        <a:bodyPr/>
        <a:lstStyle/>
        <a:p>
          <a:endParaRPr lang="en-US"/>
        </a:p>
      </dgm:t>
    </dgm:pt>
    <dgm:pt modelId="{B5AFC2AF-6C37-4A3D-B83A-D2D723A5A86E}" type="sibTrans" cxnId="{455290E7-CB29-4532-B590-74E1943C58E8}">
      <dgm:prSet/>
      <dgm:spPr/>
      <dgm:t>
        <a:bodyPr/>
        <a:lstStyle/>
        <a:p>
          <a:endParaRPr lang="en-US"/>
        </a:p>
      </dgm:t>
    </dgm:pt>
    <dgm:pt modelId="{00F6C043-FAFA-4F2A-8D94-4065B6D3014C}">
      <dgm:prSet phldrT="[Text]"/>
      <dgm:spPr/>
      <dgm:t>
        <a:bodyPr/>
        <a:lstStyle/>
        <a:p>
          <a:r>
            <a:rPr lang="en-US" dirty="0" smtClean="0"/>
            <a:t>Orientation Brochure</a:t>
          </a:r>
          <a:endParaRPr lang="en-US" dirty="0"/>
        </a:p>
      </dgm:t>
    </dgm:pt>
    <dgm:pt modelId="{700EBD40-1988-4344-86E2-94957C5EFDF7}" type="parTrans" cxnId="{4577FB31-BB81-4083-8A10-86B36B209F9D}">
      <dgm:prSet/>
      <dgm:spPr/>
      <dgm:t>
        <a:bodyPr/>
        <a:lstStyle/>
        <a:p>
          <a:endParaRPr lang="en-US"/>
        </a:p>
      </dgm:t>
    </dgm:pt>
    <dgm:pt modelId="{021E92CE-A701-44C8-B328-C8AC6D2BB395}" type="sibTrans" cxnId="{4577FB31-BB81-4083-8A10-86B36B209F9D}">
      <dgm:prSet/>
      <dgm:spPr/>
      <dgm:t>
        <a:bodyPr/>
        <a:lstStyle/>
        <a:p>
          <a:endParaRPr lang="en-US"/>
        </a:p>
      </dgm:t>
    </dgm:pt>
    <dgm:pt modelId="{EEB988ED-504D-4024-8211-A0714C4E4E97}">
      <dgm:prSet phldrT="[Text]"/>
      <dgm:spPr/>
      <dgm:t>
        <a:bodyPr/>
        <a:lstStyle/>
        <a:p>
          <a:r>
            <a:rPr lang="en-US" dirty="0" smtClean="0"/>
            <a:t>Members</a:t>
          </a:r>
          <a:endParaRPr lang="en-US" dirty="0"/>
        </a:p>
      </dgm:t>
    </dgm:pt>
    <dgm:pt modelId="{906B6EFC-C91B-4310-BB9F-05EABBCA24E2}" type="parTrans" cxnId="{3FE73630-ADE2-429D-AA9C-8B53A46C5BB6}">
      <dgm:prSet/>
      <dgm:spPr/>
      <dgm:t>
        <a:bodyPr/>
        <a:lstStyle/>
        <a:p>
          <a:endParaRPr lang="en-US"/>
        </a:p>
      </dgm:t>
    </dgm:pt>
    <dgm:pt modelId="{E76AC7C7-6387-4286-8B65-6CD36BB6DC1E}" type="sibTrans" cxnId="{3FE73630-ADE2-429D-AA9C-8B53A46C5BB6}">
      <dgm:prSet/>
      <dgm:spPr/>
      <dgm:t>
        <a:bodyPr/>
        <a:lstStyle/>
        <a:p>
          <a:endParaRPr lang="en-US"/>
        </a:p>
      </dgm:t>
    </dgm:pt>
    <dgm:pt modelId="{428B40AA-7704-4E11-A5D6-3F0F03DA4D1C}">
      <dgm:prSet phldrT="[Text]"/>
      <dgm:spPr/>
      <dgm:t>
        <a:bodyPr/>
        <a:lstStyle/>
        <a:p>
          <a:r>
            <a:rPr lang="en-US" dirty="0" smtClean="0"/>
            <a:t>Investment Plan Newsletters</a:t>
          </a:r>
          <a:endParaRPr lang="en-US" dirty="0"/>
        </a:p>
      </dgm:t>
    </dgm:pt>
    <dgm:pt modelId="{92E79124-D7CF-4EE9-AD11-BDD8CFA4224D}" type="parTrans" cxnId="{0F21B623-A976-45FD-9ED8-54FE7F6CB9BD}">
      <dgm:prSet/>
      <dgm:spPr/>
      <dgm:t>
        <a:bodyPr/>
        <a:lstStyle/>
        <a:p>
          <a:endParaRPr lang="en-US"/>
        </a:p>
      </dgm:t>
    </dgm:pt>
    <dgm:pt modelId="{DC09EC45-BA6C-460C-BC31-EF88CC80FFC0}" type="sibTrans" cxnId="{0F21B623-A976-45FD-9ED8-54FE7F6CB9BD}">
      <dgm:prSet/>
      <dgm:spPr/>
      <dgm:t>
        <a:bodyPr/>
        <a:lstStyle/>
        <a:p>
          <a:endParaRPr lang="en-US"/>
        </a:p>
      </dgm:t>
    </dgm:pt>
    <dgm:pt modelId="{64F63678-9C54-4C5D-A035-D0B8A7CAE635}">
      <dgm:prSet phldrT="[Text]"/>
      <dgm:spPr/>
      <dgm:t>
        <a:bodyPr/>
        <a:lstStyle/>
        <a:p>
          <a:r>
            <a:rPr lang="en-US" dirty="0" smtClean="0"/>
            <a:t>Pension Plan Bulletins</a:t>
          </a:r>
          <a:endParaRPr lang="en-US" dirty="0"/>
        </a:p>
      </dgm:t>
    </dgm:pt>
    <dgm:pt modelId="{AFAEFB62-7382-48A7-9ABD-BDF62708E715}" type="parTrans" cxnId="{B62441DB-AB00-406F-B968-102EFE36C242}">
      <dgm:prSet/>
      <dgm:spPr/>
      <dgm:t>
        <a:bodyPr/>
        <a:lstStyle/>
        <a:p>
          <a:endParaRPr lang="en-US"/>
        </a:p>
      </dgm:t>
    </dgm:pt>
    <dgm:pt modelId="{9507FFBC-6B46-4EE0-95FA-0A3AC6C081C9}" type="sibTrans" cxnId="{B62441DB-AB00-406F-B968-102EFE36C242}">
      <dgm:prSet/>
      <dgm:spPr/>
      <dgm:t>
        <a:bodyPr/>
        <a:lstStyle/>
        <a:p>
          <a:endParaRPr lang="en-US"/>
        </a:p>
      </dgm:t>
    </dgm:pt>
    <dgm:pt modelId="{DCDC14BC-36E6-4DAF-8EE0-33F22A628B8E}">
      <dgm:prSet phldrT="[Text]"/>
      <dgm:spPr/>
      <dgm:t>
        <a:bodyPr/>
        <a:lstStyle/>
        <a:p>
          <a:r>
            <a:rPr lang="en-US" dirty="0" smtClean="0"/>
            <a:t>Retirees</a:t>
          </a:r>
          <a:endParaRPr lang="en-US" dirty="0"/>
        </a:p>
      </dgm:t>
    </dgm:pt>
    <dgm:pt modelId="{745996C3-1351-4F62-8E80-A094C4D4C4AC}" type="parTrans" cxnId="{AA503D7C-4B4A-46ED-A227-C2352239EA52}">
      <dgm:prSet/>
      <dgm:spPr/>
      <dgm:t>
        <a:bodyPr/>
        <a:lstStyle/>
        <a:p>
          <a:endParaRPr lang="en-US"/>
        </a:p>
      </dgm:t>
    </dgm:pt>
    <dgm:pt modelId="{23A6BFD2-50AE-453A-9FB1-21648040067B}" type="sibTrans" cxnId="{AA503D7C-4B4A-46ED-A227-C2352239EA52}">
      <dgm:prSet/>
      <dgm:spPr/>
      <dgm:t>
        <a:bodyPr/>
        <a:lstStyle/>
        <a:p>
          <a:endParaRPr lang="en-US"/>
        </a:p>
      </dgm:t>
    </dgm:pt>
    <dgm:pt modelId="{14444AD6-D7F1-4F82-B087-80B44014984B}">
      <dgm:prSet phldrT="[Text]"/>
      <dgm:spPr/>
      <dgm:t>
        <a:bodyPr/>
        <a:lstStyle/>
        <a:p>
          <a:r>
            <a:rPr lang="en-US" dirty="0" smtClean="0"/>
            <a:t>Investment Plan Termination Kit</a:t>
          </a:r>
          <a:endParaRPr lang="en-US" dirty="0"/>
        </a:p>
      </dgm:t>
    </dgm:pt>
    <dgm:pt modelId="{C219EEF2-EB6B-4E59-879D-43F2EA30AFDE}" type="parTrans" cxnId="{58759013-5419-4CDD-8580-5A393EFF40A2}">
      <dgm:prSet/>
      <dgm:spPr/>
      <dgm:t>
        <a:bodyPr/>
        <a:lstStyle/>
        <a:p>
          <a:endParaRPr lang="en-US"/>
        </a:p>
      </dgm:t>
    </dgm:pt>
    <dgm:pt modelId="{4F13CD24-1957-4459-938F-EBE33FBD1E34}" type="sibTrans" cxnId="{58759013-5419-4CDD-8580-5A393EFF40A2}">
      <dgm:prSet/>
      <dgm:spPr/>
      <dgm:t>
        <a:bodyPr/>
        <a:lstStyle/>
        <a:p>
          <a:endParaRPr lang="en-US"/>
        </a:p>
      </dgm:t>
    </dgm:pt>
    <dgm:pt modelId="{DCF7E9B1-2F55-4D59-A9C2-CFF16C9D3D15}">
      <dgm:prSet phldrT="[Text]"/>
      <dgm:spPr/>
      <dgm:t>
        <a:bodyPr/>
        <a:lstStyle/>
        <a:p>
          <a:r>
            <a:rPr lang="en-US" dirty="0" smtClean="0"/>
            <a:t>PP Retirees Online Services</a:t>
          </a:r>
          <a:endParaRPr lang="en-US" dirty="0"/>
        </a:p>
      </dgm:t>
    </dgm:pt>
    <dgm:pt modelId="{99426FF1-9244-4535-A80E-D0E3D27D13AB}" type="parTrans" cxnId="{B1233B66-3B26-438F-86F2-21B046C65626}">
      <dgm:prSet/>
      <dgm:spPr/>
      <dgm:t>
        <a:bodyPr/>
        <a:lstStyle/>
        <a:p>
          <a:endParaRPr lang="en-US"/>
        </a:p>
      </dgm:t>
    </dgm:pt>
    <dgm:pt modelId="{09DE8253-A632-408E-A4FD-8DB898BAC2B4}" type="sibTrans" cxnId="{B1233B66-3B26-438F-86F2-21B046C65626}">
      <dgm:prSet/>
      <dgm:spPr/>
      <dgm:t>
        <a:bodyPr/>
        <a:lstStyle/>
        <a:p>
          <a:endParaRPr lang="en-US"/>
        </a:p>
      </dgm:t>
    </dgm:pt>
    <dgm:pt modelId="{540E49C2-C270-4071-82BB-247B6D84CCF1}">
      <dgm:prSet phldrT="[Text]"/>
      <dgm:spPr/>
      <dgm:t>
        <a:bodyPr/>
        <a:lstStyle/>
        <a:p>
          <a:r>
            <a:rPr lang="en-US" dirty="0" smtClean="0"/>
            <a:t>Benefit Comparison Statement</a:t>
          </a:r>
          <a:endParaRPr lang="en-US" dirty="0"/>
        </a:p>
      </dgm:t>
    </dgm:pt>
    <dgm:pt modelId="{D7A60DC3-3AB8-4684-8237-A84EBC82CF39}" type="parTrans" cxnId="{4CE997FB-069E-4EAF-AFE2-E71A0D754451}">
      <dgm:prSet/>
      <dgm:spPr/>
      <dgm:t>
        <a:bodyPr/>
        <a:lstStyle/>
        <a:p>
          <a:endParaRPr lang="en-US"/>
        </a:p>
      </dgm:t>
    </dgm:pt>
    <dgm:pt modelId="{C80C643D-AAB1-461F-8117-103292A57557}" type="sibTrans" cxnId="{4CE997FB-069E-4EAF-AFE2-E71A0D754451}">
      <dgm:prSet/>
      <dgm:spPr/>
      <dgm:t>
        <a:bodyPr/>
        <a:lstStyle/>
        <a:p>
          <a:endParaRPr lang="en-US"/>
        </a:p>
      </dgm:t>
    </dgm:pt>
    <dgm:pt modelId="{3CCA53CA-2C86-4732-858A-E0619E702C43}">
      <dgm:prSet phldrT="[Text]"/>
      <dgm:spPr/>
      <dgm:t>
        <a:bodyPr/>
        <a:lstStyle/>
        <a:p>
          <a:r>
            <a:rPr lang="en-US" dirty="0" smtClean="0"/>
            <a:t>Online EZ Enrollment Form</a:t>
          </a:r>
          <a:endParaRPr lang="en-US" dirty="0"/>
        </a:p>
      </dgm:t>
    </dgm:pt>
    <dgm:pt modelId="{1DC54EB0-5B3C-412E-BB19-B1CB3429C4F7}" type="parTrans" cxnId="{CCE4E172-DE00-43C2-959E-3D38CBA0E022}">
      <dgm:prSet/>
      <dgm:spPr/>
      <dgm:t>
        <a:bodyPr/>
        <a:lstStyle/>
        <a:p>
          <a:endParaRPr lang="en-US"/>
        </a:p>
      </dgm:t>
    </dgm:pt>
    <dgm:pt modelId="{37F516C6-D27C-427C-84F4-83912909981D}" type="sibTrans" cxnId="{CCE4E172-DE00-43C2-959E-3D38CBA0E022}">
      <dgm:prSet/>
      <dgm:spPr/>
      <dgm:t>
        <a:bodyPr/>
        <a:lstStyle/>
        <a:p>
          <a:endParaRPr lang="en-US"/>
        </a:p>
      </dgm:t>
    </dgm:pt>
    <dgm:pt modelId="{E7EFB0D5-9904-414F-8A1E-F27D4AAF11A8}">
      <dgm:prSet phldrT="[Text]"/>
      <dgm:spPr/>
      <dgm:t>
        <a:bodyPr/>
        <a:lstStyle/>
        <a:p>
          <a:r>
            <a:rPr lang="en-US" dirty="0" smtClean="0"/>
            <a:t>Pension Plan Members</a:t>
          </a:r>
          <a:endParaRPr lang="en-US" dirty="0"/>
        </a:p>
      </dgm:t>
    </dgm:pt>
    <dgm:pt modelId="{E288733F-6490-4A64-BAD8-74ED9108B5A4}" type="parTrans" cxnId="{08DD2CA6-B577-47BA-AB2C-8A785D400994}">
      <dgm:prSet/>
      <dgm:spPr/>
      <dgm:t>
        <a:bodyPr/>
        <a:lstStyle/>
        <a:p>
          <a:endParaRPr lang="en-US"/>
        </a:p>
      </dgm:t>
    </dgm:pt>
    <dgm:pt modelId="{A0FAF931-E147-40DE-9B0E-0EBAB46858A6}" type="sibTrans" cxnId="{08DD2CA6-B577-47BA-AB2C-8A785D400994}">
      <dgm:prSet/>
      <dgm:spPr/>
      <dgm:t>
        <a:bodyPr/>
        <a:lstStyle/>
        <a:p>
          <a:endParaRPr lang="en-US"/>
        </a:p>
      </dgm:t>
    </dgm:pt>
    <dgm:pt modelId="{BAD3BCA9-ADD6-44E8-A8EB-C96E9B7C7EE3}">
      <dgm:prSet phldrT="[Text]"/>
      <dgm:spPr/>
      <dgm:t>
        <a:bodyPr/>
        <a:lstStyle/>
        <a:p>
          <a:r>
            <a:rPr lang="en-US" dirty="0" smtClean="0"/>
            <a:t>Additional Links</a:t>
          </a:r>
          <a:endParaRPr lang="en-US" dirty="0"/>
        </a:p>
      </dgm:t>
    </dgm:pt>
    <dgm:pt modelId="{4C30B3D1-FB05-4AF5-8B9A-5A249B401583}" type="parTrans" cxnId="{B3F4C0A6-7B22-4FA5-9F1D-86B764900F60}">
      <dgm:prSet/>
      <dgm:spPr/>
      <dgm:t>
        <a:bodyPr/>
        <a:lstStyle/>
        <a:p>
          <a:endParaRPr lang="en-US"/>
        </a:p>
      </dgm:t>
    </dgm:pt>
    <dgm:pt modelId="{2819E320-147B-45A0-973B-4F7F5FAB92FD}" type="sibTrans" cxnId="{B3F4C0A6-7B22-4FA5-9F1D-86B764900F60}">
      <dgm:prSet/>
      <dgm:spPr/>
      <dgm:t>
        <a:bodyPr/>
        <a:lstStyle/>
        <a:p>
          <a:endParaRPr lang="en-US"/>
        </a:p>
      </dgm:t>
    </dgm:pt>
    <dgm:pt modelId="{C690A673-F6F3-41B8-B8D2-4CC65DF759D3}">
      <dgm:prSet phldrT="[Text]"/>
      <dgm:spPr/>
      <dgm:t>
        <a:bodyPr/>
        <a:lstStyle/>
        <a:p>
          <a:r>
            <a:rPr lang="en-US" dirty="0" smtClean="0"/>
            <a:t>Ready, Set, Retire (Pension Plan)</a:t>
          </a:r>
          <a:endParaRPr lang="en-US" dirty="0"/>
        </a:p>
      </dgm:t>
    </dgm:pt>
    <dgm:pt modelId="{78A63577-13C7-4C43-AAD8-E1460DD3AD02}" type="parTrans" cxnId="{6D806620-4F90-4BF8-9EAC-4AC662D70D39}">
      <dgm:prSet/>
      <dgm:spPr/>
      <dgm:t>
        <a:bodyPr/>
        <a:lstStyle/>
        <a:p>
          <a:endParaRPr lang="en-US"/>
        </a:p>
      </dgm:t>
    </dgm:pt>
    <dgm:pt modelId="{02CEA881-71CC-44FD-AD08-4BB38582DD25}" type="sibTrans" cxnId="{6D806620-4F90-4BF8-9EAC-4AC662D70D39}">
      <dgm:prSet/>
      <dgm:spPr/>
      <dgm:t>
        <a:bodyPr/>
        <a:lstStyle/>
        <a:p>
          <a:endParaRPr lang="en-US"/>
        </a:p>
      </dgm:t>
    </dgm:pt>
    <dgm:pt modelId="{B006038B-DA92-4A7E-B01E-B96F59F0020C}">
      <dgm:prSet phldrT="[Text]"/>
      <dgm:spPr/>
      <dgm:t>
        <a:bodyPr/>
        <a:lstStyle/>
        <a:p>
          <a:r>
            <a:rPr lang="en-US" dirty="0" smtClean="0"/>
            <a:t>DROP</a:t>
          </a:r>
          <a:endParaRPr lang="en-US" dirty="0"/>
        </a:p>
      </dgm:t>
    </dgm:pt>
    <dgm:pt modelId="{7C4DABBC-D4E6-40A4-A2EE-582C35ABA220}" type="parTrans" cxnId="{0B65B670-5359-49C4-BB8E-A05C76040E59}">
      <dgm:prSet/>
      <dgm:spPr/>
      <dgm:t>
        <a:bodyPr/>
        <a:lstStyle/>
        <a:p>
          <a:endParaRPr lang="en-US"/>
        </a:p>
      </dgm:t>
    </dgm:pt>
    <dgm:pt modelId="{140F0BA5-269D-4347-B43C-DB39927F046C}" type="sibTrans" cxnId="{0B65B670-5359-49C4-BB8E-A05C76040E59}">
      <dgm:prSet/>
      <dgm:spPr/>
      <dgm:t>
        <a:bodyPr/>
        <a:lstStyle/>
        <a:p>
          <a:endParaRPr lang="en-US"/>
        </a:p>
      </dgm:t>
    </dgm:pt>
    <dgm:pt modelId="{8D4AE18A-269D-4955-BA34-BE54658FC908}">
      <dgm:prSet phldrT="[Text]"/>
      <dgm:spPr/>
      <dgm:t>
        <a:bodyPr/>
        <a:lstStyle/>
        <a:p>
          <a:r>
            <a:rPr lang="en-US" dirty="0" smtClean="0"/>
            <a:t>Additional Links</a:t>
          </a:r>
          <a:endParaRPr lang="en-US" dirty="0"/>
        </a:p>
      </dgm:t>
    </dgm:pt>
    <dgm:pt modelId="{165B9374-726D-4600-89E8-A676DA0BCD32}" type="parTrans" cxnId="{B3F2F65F-7002-4B9A-B6BB-571B08292B0D}">
      <dgm:prSet/>
      <dgm:spPr/>
      <dgm:t>
        <a:bodyPr/>
        <a:lstStyle/>
        <a:p>
          <a:endParaRPr lang="en-US"/>
        </a:p>
      </dgm:t>
    </dgm:pt>
    <dgm:pt modelId="{F089C5F5-5969-492A-94A4-B4CD578F9A8C}" type="sibTrans" cxnId="{B3F2F65F-7002-4B9A-B6BB-571B08292B0D}">
      <dgm:prSet/>
      <dgm:spPr/>
      <dgm:t>
        <a:bodyPr/>
        <a:lstStyle/>
        <a:p>
          <a:endParaRPr lang="en-US"/>
        </a:p>
      </dgm:t>
    </dgm:pt>
    <dgm:pt modelId="{3AE09595-4420-4C30-B167-7F82D743CF1E}" type="pres">
      <dgm:prSet presAssocID="{E54A6E67-82E9-41EC-922F-734B7D51BE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FDAD28-9F30-40FC-8C0C-5A5BAE9FC12F}" type="pres">
      <dgm:prSet presAssocID="{5C3D9D7B-5D41-4E14-ACFD-43077E77533F}" presName="composite" presStyleCnt="0"/>
      <dgm:spPr/>
    </dgm:pt>
    <dgm:pt modelId="{2551FD5A-A7C5-4369-9256-B1C7800821E5}" type="pres">
      <dgm:prSet presAssocID="{5C3D9D7B-5D41-4E14-ACFD-43077E7753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5E562-413F-45EE-862D-CF8C5F53FF7C}" type="pres">
      <dgm:prSet presAssocID="{5C3D9D7B-5D41-4E14-ACFD-43077E77533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56258-9F20-4915-9B1C-F131925A8FAA}" type="pres">
      <dgm:prSet presAssocID="{04F01E40-710E-40B3-B7AC-3ECE4640DA91}" presName="space" presStyleCnt="0"/>
      <dgm:spPr/>
    </dgm:pt>
    <dgm:pt modelId="{55369D67-71AF-4358-A8B0-AF8022CDB147}" type="pres">
      <dgm:prSet presAssocID="{EEB988ED-504D-4024-8211-A0714C4E4E97}" presName="composite" presStyleCnt="0"/>
      <dgm:spPr/>
    </dgm:pt>
    <dgm:pt modelId="{40532498-3E99-4F12-8EBF-DCDBDAFF7BAE}" type="pres">
      <dgm:prSet presAssocID="{EEB988ED-504D-4024-8211-A0714C4E4E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CCEF-14D0-4DDD-B568-AF1D47409179}" type="pres">
      <dgm:prSet presAssocID="{EEB988ED-504D-4024-8211-A0714C4E4E9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9D493-3BF4-4B4C-BB7B-BC0BACDCD8CB}" type="pres">
      <dgm:prSet presAssocID="{E76AC7C7-6387-4286-8B65-6CD36BB6DC1E}" presName="space" presStyleCnt="0"/>
      <dgm:spPr/>
    </dgm:pt>
    <dgm:pt modelId="{B21BE0AD-0F22-430C-938C-B435BCF58058}" type="pres">
      <dgm:prSet presAssocID="{DCDC14BC-36E6-4DAF-8EE0-33F22A628B8E}" presName="composite" presStyleCnt="0"/>
      <dgm:spPr/>
    </dgm:pt>
    <dgm:pt modelId="{6DB04808-9866-4510-B1E3-ED90446B856F}" type="pres">
      <dgm:prSet presAssocID="{DCDC14BC-36E6-4DAF-8EE0-33F22A62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3ED84-E969-4FCE-853E-CB257ACA0652}" type="pres">
      <dgm:prSet presAssocID="{DCDC14BC-36E6-4DAF-8EE0-33F22A62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73630-ADE2-429D-AA9C-8B53A46C5BB6}" srcId="{E54A6E67-82E9-41EC-922F-734B7D51BE7E}" destId="{EEB988ED-504D-4024-8211-A0714C4E4E97}" srcOrd="1" destOrd="0" parTransId="{906B6EFC-C91B-4310-BB9F-05EABBCA24E2}" sibTransId="{E76AC7C7-6387-4286-8B65-6CD36BB6DC1E}"/>
    <dgm:cxn modelId="{6AB1CC49-3617-458E-98A4-1EF386A6CC7D}" type="presOf" srcId="{E3937932-A19D-4A44-A9AD-CE445F87958B}" destId="{0295E562-413F-45EE-862D-CF8C5F53FF7C}" srcOrd="0" destOrd="0" presId="urn:microsoft.com/office/officeart/2005/8/layout/hList1"/>
    <dgm:cxn modelId="{455290E7-CB29-4532-B590-74E1943C58E8}" srcId="{5C3D9D7B-5D41-4E14-ACFD-43077E77533F}" destId="{E3937932-A19D-4A44-A9AD-CE445F87958B}" srcOrd="0" destOrd="0" parTransId="{082E72C8-BD03-4608-8FC1-105189D60F26}" sibTransId="{B5AFC2AF-6C37-4A3D-B83A-D2D723A5A86E}"/>
    <dgm:cxn modelId="{B7CA5689-6272-47A6-85A3-BDF80FB5265B}" type="presOf" srcId="{3CCA53CA-2C86-4732-858A-E0619E702C43}" destId="{0295E562-413F-45EE-862D-CF8C5F53FF7C}" srcOrd="0" destOrd="3" presId="urn:microsoft.com/office/officeart/2005/8/layout/hList1"/>
    <dgm:cxn modelId="{B1233B66-3B26-438F-86F2-21B046C65626}" srcId="{DCDC14BC-36E6-4DAF-8EE0-33F22A628B8E}" destId="{DCF7E9B1-2F55-4D59-A9C2-CFF16C9D3D15}" srcOrd="2" destOrd="0" parTransId="{99426FF1-9244-4535-A80E-D0E3D27D13AB}" sibTransId="{09DE8253-A632-408E-A4FD-8DB898BAC2B4}"/>
    <dgm:cxn modelId="{504E6FF6-CEE0-48C8-829A-BB6B6AEF2966}" type="presOf" srcId="{DCF7E9B1-2F55-4D59-A9C2-CFF16C9D3D15}" destId="{4D73ED84-E969-4FCE-853E-CB257ACA0652}" srcOrd="0" destOrd="2" presId="urn:microsoft.com/office/officeart/2005/8/layout/hList1"/>
    <dgm:cxn modelId="{ADC29B9A-0B10-40C5-84C0-B8484CCBC5F1}" type="presOf" srcId="{64F63678-9C54-4C5D-A035-D0B8A7CAE635}" destId="{BE80CCEF-14D0-4DDD-B568-AF1D47409179}" srcOrd="0" destOrd="1" presId="urn:microsoft.com/office/officeart/2005/8/layout/hList1"/>
    <dgm:cxn modelId="{F29A0955-34B6-46B2-A6D7-E50FFC764FBB}" type="presOf" srcId="{E7EFB0D5-9904-414F-8A1E-F27D4AAF11A8}" destId="{BE80CCEF-14D0-4DDD-B568-AF1D47409179}" srcOrd="0" destOrd="2" presId="urn:microsoft.com/office/officeart/2005/8/layout/hList1"/>
    <dgm:cxn modelId="{423B2EA7-DD37-4CEB-91E3-517C6EF40536}" type="presOf" srcId="{B006038B-DA92-4A7E-B01E-B96F59F0020C}" destId="{4D73ED84-E969-4FCE-853E-CB257ACA0652}" srcOrd="0" destOrd="3" presId="urn:microsoft.com/office/officeart/2005/8/layout/hList1"/>
    <dgm:cxn modelId="{BD9966E7-F57F-4F4D-AC02-771B6C8B093B}" type="presOf" srcId="{5C3D9D7B-5D41-4E14-ACFD-43077E77533F}" destId="{2551FD5A-A7C5-4369-9256-B1C7800821E5}" srcOrd="0" destOrd="0" presId="urn:microsoft.com/office/officeart/2005/8/layout/hList1"/>
    <dgm:cxn modelId="{08DD2CA6-B577-47BA-AB2C-8A785D400994}" srcId="{EEB988ED-504D-4024-8211-A0714C4E4E97}" destId="{E7EFB0D5-9904-414F-8A1E-F27D4AAF11A8}" srcOrd="2" destOrd="0" parTransId="{E288733F-6490-4A64-BAD8-74ED9108B5A4}" sibTransId="{A0FAF931-E147-40DE-9B0E-0EBAB46858A6}"/>
    <dgm:cxn modelId="{CCE4E172-DE00-43C2-959E-3D38CBA0E022}" srcId="{5C3D9D7B-5D41-4E14-ACFD-43077E77533F}" destId="{3CCA53CA-2C86-4732-858A-E0619E702C43}" srcOrd="3" destOrd="0" parTransId="{1DC54EB0-5B3C-412E-BB19-B1CB3429C4F7}" sibTransId="{37F516C6-D27C-427C-84F4-83912909981D}"/>
    <dgm:cxn modelId="{0F21B623-A976-45FD-9ED8-54FE7F6CB9BD}" srcId="{EEB988ED-504D-4024-8211-A0714C4E4E97}" destId="{428B40AA-7704-4E11-A5D6-3F0F03DA4D1C}" srcOrd="0" destOrd="0" parTransId="{92E79124-D7CF-4EE9-AD11-BDD8CFA4224D}" sibTransId="{DC09EC45-BA6C-460C-BC31-EF88CC80FFC0}"/>
    <dgm:cxn modelId="{FA3CE25A-905A-4B3E-83F4-02D5491C40EE}" type="presOf" srcId="{DCDC14BC-36E6-4DAF-8EE0-33F22A628B8E}" destId="{6DB04808-9866-4510-B1E3-ED90446B856F}" srcOrd="0" destOrd="0" presId="urn:microsoft.com/office/officeart/2005/8/layout/hList1"/>
    <dgm:cxn modelId="{BD9C42FF-674A-4B97-9059-C405927B95F8}" type="presOf" srcId="{EEB988ED-504D-4024-8211-A0714C4E4E97}" destId="{40532498-3E99-4F12-8EBF-DCDBDAFF7BAE}" srcOrd="0" destOrd="0" presId="urn:microsoft.com/office/officeart/2005/8/layout/hList1"/>
    <dgm:cxn modelId="{0A23802A-07AF-4E40-AC02-B5C990425C8F}" type="presOf" srcId="{00F6C043-FAFA-4F2A-8D94-4065B6D3014C}" destId="{0295E562-413F-45EE-862D-CF8C5F53FF7C}" srcOrd="0" destOrd="1" presId="urn:microsoft.com/office/officeart/2005/8/layout/hList1"/>
    <dgm:cxn modelId="{B3F2F65F-7002-4B9A-B6BB-571B08292B0D}" srcId="{DCDC14BC-36E6-4DAF-8EE0-33F22A628B8E}" destId="{8D4AE18A-269D-4955-BA34-BE54658FC908}" srcOrd="4" destOrd="0" parTransId="{165B9374-726D-4600-89E8-A676DA0BCD32}" sibTransId="{F089C5F5-5969-492A-94A4-B4CD578F9A8C}"/>
    <dgm:cxn modelId="{6D806620-4F90-4BF8-9EAC-4AC662D70D39}" srcId="{DCDC14BC-36E6-4DAF-8EE0-33F22A628B8E}" destId="{C690A673-F6F3-41B8-B8D2-4CC65DF759D3}" srcOrd="1" destOrd="0" parTransId="{78A63577-13C7-4C43-AAD8-E1460DD3AD02}" sibTransId="{02CEA881-71CC-44FD-AD08-4BB38582DD25}"/>
    <dgm:cxn modelId="{B5F3CBBB-2089-48BA-9008-C0CCBD0656AC}" type="presOf" srcId="{E54A6E67-82E9-41EC-922F-734B7D51BE7E}" destId="{3AE09595-4420-4C30-B167-7F82D743CF1E}" srcOrd="0" destOrd="0" presId="urn:microsoft.com/office/officeart/2005/8/layout/hList1"/>
    <dgm:cxn modelId="{4577FB31-BB81-4083-8A10-86B36B209F9D}" srcId="{5C3D9D7B-5D41-4E14-ACFD-43077E77533F}" destId="{00F6C043-FAFA-4F2A-8D94-4065B6D3014C}" srcOrd="1" destOrd="0" parTransId="{700EBD40-1988-4344-86E2-94957C5EFDF7}" sibTransId="{021E92CE-A701-44C8-B328-C8AC6D2BB395}"/>
    <dgm:cxn modelId="{DDE6D0D3-4D54-40FE-941B-AF24F5E47793}" type="presOf" srcId="{14444AD6-D7F1-4F82-B087-80B44014984B}" destId="{4D73ED84-E969-4FCE-853E-CB257ACA0652}" srcOrd="0" destOrd="0" presId="urn:microsoft.com/office/officeart/2005/8/layout/hList1"/>
    <dgm:cxn modelId="{B3F4C0A6-7B22-4FA5-9F1D-86B764900F60}" srcId="{EEB988ED-504D-4024-8211-A0714C4E4E97}" destId="{BAD3BCA9-ADD6-44E8-A8EB-C96E9B7C7EE3}" srcOrd="3" destOrd="0" parTransId="{4C30B3D1-FB05-4AF5-8B9A-5A249B401583}" sibTransId="{2819E320-147B-45A0-973B-4F7F5FAB92FD}"/>
    <dgm:cxn modelId="{3A19CC7B-DC15-4645-B51C-B6CFB4053179}" type="presOf" srcId="{C690A673-F6F3-41B8-B8D2-4CC65DF759D3}" destId="{4D73ED84-E969-4FCE-853E-CB257ACA0652}" srcOrd="0" destOrd="1" presId="urn:microsoft.com/office/officeart/2005/8/layout/hList1"/>
    <dgm:cxn modelId="{5FE153B6-9E81-4EB0-9BFC-CFBD06BC1922}" type="presOf" srcId="{540E49C2-C270-4071-82BB-247B6D84CCF1}" destId="{0295E562-413F-45EE-862D-CF8C5F53FF7C}" srcOrd="0" destOrd="2" presId="urn:microsoft.com/office/officeart/2005/8/layout/hList1"/>
    <dgm:cxn modelId="{B62441DB-AB00-406F-B968-102EFE36C242}" srcId="{EEB988ED-504D-4024-8211-A0714C4E4E97}" destId="{64F63678-9C54-4C5D-A035-D0B8A7CAE635}" srcOrd="1" destOrd="0" parTransId="{AFAEFB62-7382-48A7-9ABD-BDF62708E715}" sibTransId="{9507FFBC-6B46-4EE0-95FA-0A3AC6C081C9}"/>
    <dgm:cxn modelId="{BCD88323-B8DB-4BE8-8774-8B4507C760CA}" type="presOf" srcId="{428B40AA-7704-4E11-A5D6-3F0F03DA4D1C}" destId="{BE80CCEF-14D0-4DDD-B568-AF1D47409179}" srcOrd="0" destOrd="0" presId="urn:microsoft.com/office/officeart/2005/8/layout/hList1"/>
    <dgm:cxn modelId="{AA503D7C-4B4A-46ED-A227-C2352239EA52}" srcId="{E54A6E67-82E9-41EC-922F-734B7D51BE7E}" destId="{DCDC14BC-36E6-4DAF-8EE0-33F22A628B8E}" srcOrd="2" destOrd="0" parTransId="{745996C3-1351-4F62-8E80-A094C4D4C4AC}" sibTransId="{23A6BFD2-50AE-453A-9FB1-21648040067B}"/>
    <dgm:cxn modelId="{4CE997FB-069E-4EAF-AFE2-E71A0D754451}" srcId="{5C3D9D7B-5D41-4E14-ACFD-43077E77533F}" destId="{540E49C2-C270-4071-82BB-247B6D84CCF1}" srcOrd="2" destOrd="0" parTransId="{D7A60DC3-3AB8-4684-8237-A84EBC82CF39}" sibTransId="{C80C643D-AAB1-461F-8117-103292A57557}"/>
    <dgm:cxn modelId="{0B65B670-5359-49C4-BB8E-A05C76040E59}" srcId="{DCDC14BC-36E6-4DAF-8EE0-33F22A628B8E}" destId="{B006038B-DA92-4A7E-B01E-B96F59F0020C}" srcOrd="3" destOrd="0" parTransId="{7C4DABBC-D4E6-40A4-A2EE-582C35ABA220}" sibTransId="{140F0BA5-269D-4347-B43C-DB39927F046C}"/>
    <dgm:cxn modelId="{540C5BEF-AF2F-443C-9B1F-5B473781910B}" type="presOf" srcId="{8D4AE18A-269D-4955-BA34-BE54658FC908}" destId="{4D73ED84-E969-4FCE-853E-CB257ACA0652}" srcOrd="0" destOrd="4" presId="urn:microsoft.com/office/officeart/2005/8/layout/hList1"/>
    <dgm:cxn modelId="{D55373D3-E985-4DBD-9BDA-2E3668A8A253}" type="presOf" srcId="{BAD3BCA9-ADD6-44E8-A8EB-C96E9B7C7EE3}" destId="{BE80CCEF-14D0-4DDD-B568-AF1D47409179}" srcOrd="0" destOrd="3" presId="urn:microsoft.com/office/officeart/2005/8/layout/hList1"/>
    <dgm:cxn modelId="{58759013-5419-4CDD-8580-5A393EFF40A2}" srcId="{DCDC14BC-36E6-4DAF-8EE0-33F22A628B8E}" destId="{14444AD6-D7F1-4F82-B087-80B44014984B}" srcOrd="0" destOrd="0" parTransId="{C219EEF2-EB6B-4E59-879D-43F2EA30AFDE}" sibTransId="{4F13CD24-1957-4459-938F-EBE33FBD1E34}"/>
    <dgm:cxn modelId="{38C9C5EB-D7AF-4E33-B9E7-20414BA8FEFE}" srcId="{E54A6E67-82E9-41EC-922F-734B7D51BE7E}" destId="{5C3D9D7B-5D41-4E14-ACFD-43077E77533F}" srcOrd="0" destOrd="0" parTransId="{BAD6D32F-0EEF-4B36-90EC-70AFED90A929}" sibTransId="{04F01E40-710E-40B3-B7AC-3ECE4640DA91}"/>
    <dgm:cxn modelId="{A4EC27E6-596B-4E30-A094-5F711CE97A99}" type="presParOf" srcId="{3AE09595-4420-4C30-B167-7F82D743CF1E}" destId="{AFFDAD28-9F30-40FC-8C0C-5A5BAE9FC12F}" srcOrd="0" destOrd="0" presId="urn:microsoft.com/office/officeart/2005/8/layout/hList1"/>
    <dgm:cxn modelId="{3CB8CC13-A9EE-4970-A5C4-C2328D1067BC}" type="presParOf" srcId="{AFFDAD28-9F30-40FC-8C0C-5A5BAE9FC12F}" destId="{2551FD5A-A7C5-4369-9256-B1C7800821E5}" srcOrd="0" destOrd="0" presId="urn:microsoft.com/office/officeart/2005/8/layout/hList1"/>
    <dgm:cxn modelId="{8078540B-9204-4047-86FF-2A47BCAC214C}" type="presParOf" srcId="{AFFDAD28-9F30-40FC-8C0C-5A5BAE9FC12F}" destId="{0295E562-413F-45EE-862D-CF8C5F53FF7C}" srcOrd="1" destOrd="0" presId="urn:microsoft.com/office/officeart/2005/8/layout/hList1"/>
    <dgm:cxn modelId="{3EFF971E-2F77-4FF2-9F4E-98AE5699157E}" type="presParOf" srcId="{3AE09595-4420-4C30-B167-7F82D743CF1E}" destId="{24056258-9F20-4915-9B1C-F131925A8FAA}" srcOrd="1" destOrd="0" presId="urn:microsoft.com/office/officeart/2005/8/layout/hList1"/>
    <dgm:cxn modelId="{81706BA7-99C4-4F4E-9F93-8ED6BCEFF7E7}" type="presParOf" srcId="{3AE09595-4420-4C30-B167-7F82D743CF1E}" destId="{55369D67-71AF-4358-A8B0-AF8022CDB147}" srcOrd="2" destOrd="0" presId="urn:microsoft.com/office/officeart/2005/8/layout/hList1"/>
    <dgm:cxn modelId="{2CEF6B87-A311-4934-91AB-E470442BE35B}" type="presParOf" srcId="{55369D67-71AF-4358-A8B0-AF8022CDB147}" destId="{40532498-3E99-4F12-8EBF-DCDBDAFF7BAE}" srcOrd="0" destOrd="0" presId="urn:microsoft.com/office/officeart/2005/8/layout/hList1"/>
    <dgm:cxn modelId="{1FE5E6FE-0319-4212-8B5B-FF9D7A510E0A}" type="presParOf" srcId="{55369D67-71AF-4358-A8B0-AF8022CDB147}" destId="{BE80CCEF-14D0-4DDD-B568-AF1D47409179}" srcOrd="1" destOrd="0" presId="urn:microsoft.com/office/officeart/2005/8/layout/hList1"/>
    <dgm:cxn modelId="{1A73EC2A-9247-46ED-8A4B-460C44E96687}" type="presParOf" srcId="{3AE09595-4420-4C30-B167-7F82D743CF1E}" destId="{66E9D493-3BF4-4B4C-BB7B-BC0BACDCD8CB}" srcOrd="3" destOrd="0" presId="urn:microsoft.com/office/officeart/2005/8/layout/hList1"/>
    <dgm:cxn modelId="{FA77C47C-12BB-47A1-BE35-81542D3CDF7E}" type="presParOf" srcId="{3AE09595-4420-4C30-B167-7F82D743CF1E}" destId="{B21BE0AD-0F22-430C-938C-B435BCF58058}" srcOrd="4" destOrd="0" presId="urn:microsoft.com/office/officeart/2005/8/layout/hList1"/>
    <dgm:cxn modelId="{9439CD48-DA9D-4423-8539-EC4265850896}" type="presParOf" srcId="{B21BE0AD-0F22-430C-938C-B435BCF58058}" destId="{6DB04808-9866-4510-B1E3-ED90446B856F}" srcOrd="0" destOrd="0" presId="urn:microsoft.com/office/officeart/2005/8/layout/hList1"/>
    <dgm:cxn modelId="{5C4E05BC-E42C-4368-902F-C9B127EAB769}" type="presParOf" srcId="{B21BE0AD-0F22-430C-938C-B435BCF58058}" destId="{4D73ED84-E969-4FCE-853E-CB257ACA06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1FD5A-A7C5-4369-9256-B1C7800821E5}">
      <dsp:nvSpPr>
        <dsp:cNvPr id="0" name=""/>
        <dsp:cNvSpPr/>
      </dsp:nvSpPr>
      <dsp:spPr>
        <a:xfrm>
          <a:off x="2238" y="789198"/>
          <a:ext cx="2182415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New Hires</a:t>
          </a:r>
          <a:endParaRPr lang="en-US" sz="1500" kern="1200" dirty="0"/>
        </a:p>
      </dsp:txBody>
      <dsp:txXfrm>
        <a:off x="2238" y="789198"/>
        <a:ext cx="2182415" cy="432000"/>
      </dsp:txXfrm>
    </dsp:sp>
    <dsp:sp modelId="{0295E562-413F-45EE-862D-CF8C5F53FF7C}">
      <dsp:nvSpPr>
        <dsp:cNvPr id="0" name=""/>
        <dsp:cNvSpPr/>
      </dsp:nvSpPr>
      <dsp:spPr>
        <a:xfrm>
          <a:off x="2238" y="1221198"/>
          <a:ext cx="2182415" cy="20536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ChooseMyFRSPlan.com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Orientation Brochure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Benefit Comparison Statement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Online EZ Enrollment Form</a:t>
          </a:r>
          <a:endParaRPr lang="en-US" sz="1500" kern="1200" dirty="0"/>
        </a:p>
      </dsp:txBody>
      <dsp:txXfrm>
        <a:off x="2238" y="1221198"/>
        <a:ext cx="2182415" cy="2053603"/>
      </dsp:txXfrm>
    </dsp:sp>
    <dsp:sp modelId="{40532498-3E99-4F12-8EBF-DCDBDAFF7BAE}">
      <dsp:nvSpPr>
        <dsp:cNvPr id="0" name=""/>
        <dsp:cNvSpPr/>
      </dsp:nvSpPr>
      <dsp:spPr>
        <a:xfrm>
          <a:off x="2490192" y="789198"/>
          <a:ext cx="2182415" cy="432000"/>
        </a:xfrm>
        <a:prstGeom prst="rect">
          <a:avLst/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shade val="51000"/>
                <a:satMod val="130000"/>
              </a:schemeClr>
            </a:gs>
            <a:gs pos="80000">
              <a:schemeClr val="accent2">
                <a:hueOff val="3375995"/>
                <a:satOff val="1250"/>
                <a:lumOff val="3823"/>
                <a:alphaOff val="0"/>
                <a:shade val="93000"/>
                <a:satMod val="130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Members</a:t>
          </a:r>
          <a:endParaRPr lang="en-US" sz="1500" kern="1200" dirty="0"/>
        </a:p>
      </dsp:txBody>
      <dsp:txXfrm>
        <a:off x="2490192" y="789198"/>
        <a:ext cx="2182415" cy="432000"/>
      </dsp:txXfrm>
    </dsp:sp>
    <dsp:sp modelId="{BE80CCEF-14D0-4DDD-B568-AF1D47409179}">
      <dsp:nvSpPr>
        <dsp:cNvPr id="0" name=""/>
        <dsp:cNvSpPr/>
      </dsp:nvSpPr>
      <dsp:spPr>
        <a:xfrm>
          <a:off x="2490192" y="1221198"/>
          <a:ext cx="2182415" cy="2053603"/>
        </a:xfrm>
        <a:prstGeom prst="rect">
          <a:avLst/>
        </a:prstGeom>
        <a:solidFill>
          <a:schemeClr val="accent2">
            <a:tint val="40000"/>
            <a:alpha val="90000"/>
            <a:hueOff val="3296835"/>
            <a:satOff val="4387"/>
            <a:lumOff val="78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96835"/>
              <a:satOff val="4387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Investment Plan Newsletters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Pension Plan Bulletins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Pension Plan Members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Additional Links</a:t>
          </a:r>
          <a:endParaRPr lang="en-US" sz="1500" kern="1200" dirty="0"/>
        </a:p>
      </dsp:txBody>
      <dsp:txXfrm>
        <a:off x="2490192" y="1221198"/>
        <a:ext cx="2182415" cy="2053603"/>
      </dsp:txXfrm>
    </dsp:sp>
    <dsp:sp modelId="{6DB04808-9866-4510-B1E3-ED90446B856F}">
      <dsp:nvSpPr>
        <dsp:cNvPr id="0" name=""/>
        <dsp:cNvSpPr/>
      </dsp:nvSpPr>
      <dsp:spPr>
        <a:xfrm>
          <a:off x="4978146" y="789198"/>
          <a:ext cx="2182415" cy="432000"/>
        </a:xfrm>
        <a:prstGeom prst="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shade val="51000"/>
                <a:satMod val="130000"/>
              </a:schemeClr>
            </a:gs>
            <a:gs pos="80000">
              <a:schemeClr val="accent2">
                <a:hueOff val="6751989"/>
                <a:satOff val="2501"/>
                <a:lumOff val="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Retirees</a:t>
          </a:r>
          <a:endParaRPr lang="en-US" sz="1500" kern="1200" dirty="0"/>
        </a:p>
      </dsp:txBody>
      <dsp:txXfrm>
        <a:off x="4978146" y="789198"/>
        <a:ext cx="2182415" cy="432000"/>
      </dsp:txXfrm>
    </dsp:sp>
    <dsp:sp modelId="{4D73ED84-E969-4FCE-853E-CB257ACA0652}">
      <dsp:nvSpPr>
        <dsp:cNvPr id="0" name=""/>
        <dsp:cNvSpPr/>
      </dsp:nvSpPr>
      <dsp:spPr>
        <a:xfrm>
          <a:off x="4978146" y="1221198"/>
          <a:ext cx="2182415" cy="2053603"/>
        </a:xfrm>
        <a:prstGeom prst="rect">
          <a:avLst/>
        </a:prstGeom>
        <a:solidFill>
          <a:schemeClr val="accent2">
            <a:tint val="40000"/>
            <a:alpha val="90000"/>
            <a:hueOff val="6593669"/>
            <a:satOff val="8774"/>
            <a:lumOff val="15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593669"/>
              <a:satOff val="8774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Investment Plan Termination Kit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Ready, Set, Retire (Pension Plan)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PP Retirees Online Services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DROP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Additional Links</a:t>
          </a:r>
          <a:endParaRPr lang="en-US" sz="1500" kern="1200" dirty="0"/>
        </a:p>
      </dsp:txBody>
      <dsp:txXfrm>
        <a:off x="4978146" y="1221198"/>
        <a:ext cx="2182415" cy="2053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706"/>
            <a:ext cx="3170420" cy="480494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404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33" y="0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8202532-90A2-4C55-B93E-E80B6623E837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20" y="4620143"/>
            <a:ext cx="5851160" cy="3780907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706"/>
            <a:ext cx="3170420" cy="480494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33" y="9120706"/>
            <a:ext cx="3170420" cy="480494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9C9AE49C-07B4-4EFD-9120-672768E6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66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738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Retired</a:t>
            </a:r>
            <a:r>
              <a:rPr lang="en-US" baseline="0" dirty="0" smtClean="0"/>
              <a:t> Pension members will continue to have access to their FRS Online account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provides them with real-time access to a variety of information, including their monthly Pension statement, insurance deductions, as well as monthly withholding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Retired Pension members may also view and update their beneficiaries online as well as view and print their 1099 R (retiree W2)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Important Reminder: Retirees will automatically receive their monthly Pension via Direct Deposit, based on their current banking information listed in People First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Any changes to a retiree’s Direct Deposit </a:t>
            </a:r>
            <a:r>
              <a:rPr lang="en-US" b="1" u="sng" baseline="0" dirty="0" smtClean="0"/>
              <a:t>must</a:t>
            </a:r>
            <a:r>
              <a:rPr lang="en-US" b="1" baseline="0" dirty="0" smtClean="0"/>
              <a:t> be made through their FRS Online account</a:t>
            </a:r>
          </a:p>
        </p:txBody>
      </p:sp>
    </p:spTree>
    <p:extLst>
      <p:ext uri="{BB962C8B-B14F-4D97-AF65-F5344CB8AC3E}">
        <p14:creationId xmlns:p14="http://schemas.microsoft.com/office/powerpoint/2010/main" val="28800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JAC’s retirement coordinators are also available</a:t>
            </a:r>
            <a:r>
              <a:rPr lang="en-US" baseline="0" dirty="0" smtClean="0"/>
              <a:t> to assist you in answering any retirement questions you may have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Jessica Estes handles retirement for the Offices of the State Attorneys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Jennifer Bond handles retirement for the Offices of the Public Defenders, Criminal Conflict &amp; Civil Regional Counsels, Capital Collateral Regional Counsels, and Offices of the Guardian ad Litem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one of them is unavailable, please feel free to contact the other, as they serve as each other’s backup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We also encourage you to utilize our Retirement Coordinator email group, where someone is always available to respond to your inquiry.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33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Employees can also</a:t>
            </a:r>
            <a:r>
              <a:rPr lang="en-US" baseline="0" dirty="0" smtClean="0"/>
              <a:t> access their member account via the homepage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Simply click </a:t>
            </a:r>
            <a:r>
              <a:rPr lang="en-US" dirty="0" smtClean="0"/>
              <a:t>on the link located at the top of the home</a:t>
            </a:r>
            <a:r>
              <a:rPr lang="en-US" baseline="0" dirty="0" smtClean="0"/>
              <a:t> page to access your member log 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 time users will be required to provide</a:t>
            </a:r>
            <a:r>
              <a:rPr lang="en-US" baseline="0" dirty="0" smtClean="0"/>
              <a:t> </a:t>
            </a:r>
            <a:r>
              <a:rPr lang="en-US" dirty="0" smtClean="0"/>
              <a:t>their 6-digit PIN #, located</a:t>
            </a:r>
            <a:r>
              <a:rPr lang="en-US" baseline="0" dirty="0" smtClean="0"/>
              <a:t> in the</a:t>
            </a:r>
            <a:r>
              <a:rPr lang="en-US" dirty="0" smtClean="0"/>
              <a:t> New</a:t>
            </a:r>
            <a:r>
              <a:rPr lang="en-US" baseline="0" dirty="0" smtClean="0"/>
              <a:t> Hire Orientation packet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packet is typically received around the 60</a:t>
            </a:r>
            <a:r>
              <a:rPr lang="en-US" baseline="30000" dirty="0" smtClean="0"/>
              <a:t>th</a:t>
            </a:r>
            <a:r>
              <a:rPr lang="en-US" baseline="0" dirty="0" smtClean="0"/>
              <a:t> day of hire, via the mailing address listed in People First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Lost your PIN? Simply contact the </a:t>
            </a:r>
            <a:r>
              <a:rPr lang="en-US" dirty="0" smtClean="0"/>
              <a:t>My FRS Guidance Line for a PIN reminder or to request a new PIN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5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Once registered, members have access</a:t>
            </a:r>
            <a:r>
              <a:rPr lang="en-US" baseline="0" dirty="0" smtClean="0"/>
              <a:t> to </a:t>
            </a:r>
            <a:r>
              <a:rPr lang="en-US" dirty="0" smtClean="0"/>
              <a:t>a variety of online tools.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New employees can utilize the Choice Service to generate</a:t>
            </a:r>
            <a:r>
              <a:rPr lang="en-US" baseline="0" dirty="0" smtClean="0"/>
              <a:t> a projected estimate of benefits under each </a:t>
            </a:r>
            <a:r>
              <a:rPr lang="en-US" dirty="0" smtClean="0"/>
              <a:t>retirement plan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For employees considering switching plans,</a:t>
            </a:r>
            <a:r>
              <a:rPr lang="en-US" baseline="0" dirty="0" smtClean="0"/>
              <a:t> </a:t>
            </a: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Choice Service is available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You may recall this</a:t>
            </a:r>
            <a:r>
              <a:rPr lang="en-US" baseline="0" dirty="0" smtClean="0"/>
              <a:t> is the one time option provided to all employees to change retirement plans: Pension Plan to Investment Plan or vice versa.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Choice Service will allow employees to create projected estimates under both plans to assess the financial impacts of switching plans. The service will also include any out-of-pocket costs incurred by the employee, should they choose to switch plans.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Investment Plan members also have access to manage their account</a:t>
            </a:r>
            <a:r>
              <a:rPr lang="en-US" dirty="0" smtClean="0"/>
              <a:t> online, including viewing quarterly</a:t>
            </a:r>
            <a:r>
              <a:rPr lang="en-US" baseline="0" dirty="0" smtClean="0"/>
              <a:t> statements, changing their investment or</a:t>
            </a:r>
            <a:r>
              <a:rPr lang="en-US" dirty="0" smtClean="0"/>
              <a:t> fund </a:t>
            </a:r>
            <a:r>
              <a:rPr lang="en-US" baseline="0" dirty="0" smtClean="0"/>
              <a:t>allocations</a:t>
            </a:r>
            <a:r>
              <a:rPr lang="en-US" dirty="0" smtClean="0"/>
              <a:t>, as well as updating their beneficiaries.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E49C-07B4-4EFD-9120-672768E6005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0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</a:t>
            </a:r>
            <a:r>
              <a:rPr lang="en-US" baseline="0" dirty="0" smtClean="0"/>
              <a:t> assistance choosing a retirement plan once you are hired at an FRS Employer?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My FRS website</a:t>
            </a:r>
            <a:r>
              <a:rPr lang="en-US" baseline="0" dirty="0" smtClean="0"/>
              <a:t> is a great place to review your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Hires can initially review the Plan Comparison Chart for a quick overview of both plans, or watch the New Hire Video for a comprehensive overview of both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New Hires can also log into their account once they receive their PIN# to create projected retirement estimates for both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are also a variety of investment and planning tools available</a:t>
            </a:r>
            <a:r>
              <a:rPr lang="en-US" baseline="0" dirty="0" smtClean="0"/>
              <a:t> to existing FRS members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includes</a:t>
            </a:r>
            <a:r>
              <a:rPr lang="en-US" baseline="0" dirty="0" smtClean="0"/>
              <a:t> </a:t>
            </a:r>
            <a:r>
              <a:rPr lang="en-US" dirty="0" smtClean="0"/>
              <a:t>pre-recorded workshops on a variety of topics, such as “Social</a:t>
            </a:r>
            <a:r>
              <a:rPr lang="en-US" baseline="0" dirty="0" smtClean="0"/>
              <a:t> Security and Your Retirement”, “Income Tax Planning”, and “Taking Control of Your Personal Finances”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workshops are hosted by experienced E &amp; Y financial advisors and can be viewed at the employee’s convenience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Guided Choice Service is also available to help members integrate all their retirement accounts into one centralized location (FRS and non-FRS accounts).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service will then</a:t>
            </a:r>
            <a:r>
              <a:rPr lang="en-US" baseline="0" dirty="0" smtClean="0"/>
              <a:t> guide the member through a personal </a:t>
            </a:r>
            <a:r>
              <a:rPr lang="en-US" dirty="0" smtClean="0"/>
              <a:t>investment strategy, including periodic adjustments, to assist them in meeting their</a:t>
            </a:r>
            <a:r>
              <a:rPr lang="en-US" baseline="0" dirty="0" smtClean="0"/>
              <a:t> future retirement goals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77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Retirees</a:t>
            </a:r>
            <a:r>
              <a:rPr lang="en-US" baseline="0" dirty="0" smtClean="0"/>
              <a:t> also have access to helpful resources throughout the retirement planning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includes detailed information on when they reach their normal retirement date, as well as their specific options for receiving a 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Retirees may want to review the Pension Plan Retirement Checklist or Investment Plan Retirement Checklist, as they consider filing for their 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checklists provide a timeline of important steps, including checking their eligibility for DROP, reviewing their insurance options, reviewing their supplemental retirement accounts, as well as </a:t>
            </a:r>
            <a:r>
              <a:rPr lang="en-US" baseline="0" smtClean="0"/>
              <a:t>applying for </a:t>
            </a:r>
            <a:r>
              <a:rPr lang="en-US" baseline="0" dirty="0" smtClean="0"/>
              <a:t>Social Security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Retirees who may be considering returning to FRS employment will need to review the FRS Reemployment Guidelines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guidelines will help prepare them for the specific restrictions and any monetary consequences for returning to FRS employment too soon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E49C-07B4-4EFD-9120-672768E6005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5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Employers also have</a:t>
            </a:r>
            <a:r>
              <a:rPr lang="en-US" baseline="0" dirty="0" smtClean="0"/>
              <a:t> access to two workshops designed to assist them in their respective roles as agency retirement coordinators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These workshops are broken down in two parts: 1) Pension Plan Employer Training and 2) Investment Plan Employer Training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Please note: due to COVID-19 these workshops are being held remotely but are pre-recorded for the employer’s convenience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Employers may also review the Investment Plan Employer Handbook and Pension Plan Employer Handbook online, for answers to questions such as: eligibility, enrollment, plan administration, resources, and employee assistance</a:t>
            </a:r>
          </a:p>
        </p:txBody>
      </p:sp>
    </p:spTree>
    <p:extLst>
      <p:ext uri="{BB962C8B-B14F-4D97-AF65-F5344CB8AC3E}">
        <p14:creationId xmlns:p14="http://schemas.microsoft.com/office/powerpoint/2010/main" val="18857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Pension Plan employees also have access to their account online via the Division of Retirement’s website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This portal can be reached at www.frs.fl.gov/login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First time users will initially provide some identifying information, including their date of birth and social security number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The member will then be mailed a 6-Digit PIN #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The member will then return to the website to set up their user name and password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*** Please note: this PIN # will be deactivated if not used within the first few days of receipt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E49C-07B4-4EFD-9120-672768E6005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Active Pension members have</a:t>
            </a:r>
            <a:r>
              <a:rPr lang="en-US" baseline="0" dirty="0" smtClean="0"/>
              <a:t> access to a variety of important information, including their years of creditable FRS service and Member Annual Statements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These Member Annual Statements are generated by the Division of Retirement, once the member has reached the vesting requirements (6 years or 8 years, depending on the date the member is initially hired into the FRS)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 smtClean="0"/>
              <a:t>Members also have access to create projected retirement estimates to assist them in retirement planning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baseline="0" dirty="0" smtClean="0"/>
              <a:t>Reminder: members may want to review their beneficiary information periodically online, to ensure this information is up-to-date and accurate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E49C-07B4-4EFD-9120-672768E6005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7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609600" y="16764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54305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F6CD-C168-42C0-AD34-8432ED0DA24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Cap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3DB2-FD58-4287-9B7A-7128C22912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2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1292-28AE-461F-BD08-40FA1FC83E2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5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8381-1AA4-463F-B3FF-2607979862F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D4AA-0578-4BBE-A0FF-ABEEAFF1DDB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39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5B9D-CD64-44B7-B628-19DF553D56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3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802F-17E8-477D-9FDC-63EAF596F5E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3D10-C4AD-4999-A4F3-2456BA54A9E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93BE-21C1-4AE8-97D3-28A12250F3C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2551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BE89-AA16-4037-B2EC-89174E4929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9935-F2C5-4A84-908F-BFC538AD4FF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027" name="Picture 10" descr="scal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0"/>
            <a:ext cx="3581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55663" y="1406525"/>
            <a:ext cx="7848600" cy="1905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287F925-5F70-4DA3-9F0D-CCBE1D455F8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4" name="Picture 11" descr="presentation-sidebar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7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4400" y="228600"/>
            <a:ext cx="7848600" cy="4603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632619" y="521494"/>
            <a:ext cx="609600" cy="4603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8393907" y="1113631"/>
            <a:ext cx="609600" cy="17463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9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myfrs.com/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https://www.myfrs.com/" TargetMode="External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1.xml"/><Relationship Id="rId9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Retirement.Coordinator@justiceadmin.org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mailto:Jessica.Estes@justiceadmin.org" TargetMode="External"/><Relationship Id="rId5" Type="http://schemas.openxmlformats.org/officeDocument/2006/relationships/hyperlink" Target="mailto:Jennifer.Bond@justiceadmin.org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frs.com/sign-in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vent.on24.com/eventRegistration/console/EventConsoleApollo.jsp?&amp;eventid=1907431&amp;sessionid=1&amp;username=&amp;partnerref=&amp;format=fhvideo1&amp;mobile=&amp;flashsupportedmobiledevice=&amp;helpcenter=&amp;key=30402D0AE48DEA0F72F78205AD5804BD&amp;newConsole=true&amp;nxChe=true&amp;text_language_id=en&amp;playerwidth=748&amp;playerheight=526&amp;eventuserid=385078096&amp;contenttype=A&amp;mediametricsessionid=328399985&amp;mediametricid=2685306&amp;usercd=385078096&amp;mode=launch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myfrs.com/pdf/forms/plancomparison.pdf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hyperlink" Target="https://choosemyfrsplan.com/choice-servic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frs.com/Workshop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myfrs.com/Calculator.htm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myfrs.com/GuidedChoiceAdvisorService.htm" TargetMode="External"/><Relationship Id="rId5" Type="http://schemas.openxmlformats.org/officeDocument/2006/relationships/hyperlink" Target="https://www.myfrs.com/sign-in.htm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frs.com/FRSPro_ComparePlan_Reemp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myfrs.com/pdf/forms/IP_Checklist.pdf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myfrs.com/pdf/forms/PP_Checklist.pdf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myfrs.com/Pro_Getting.htm" TargetMode="External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Employer%20Newsletter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myfrs.com/Employer_Handbook.htm" TargetMode="External"/><Relationship Id="rId12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myfrs.com/PPEmployerTrainingVideo.htm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myfrs.com/IPEmployerTrainigVideo.htm" TargetMode="External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png"/><Relationship Id="rId5" Type="http://schemas.openxmlformats.org/officeDocument/2006/relationships/hyperlink" Target="https://frs.fl.gov/login.aspx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4731"/>
            <a:ext cx="7848600" cy="742720"/>
          </a:xfrm>
        </p:spPr>
        <p:txBody>
          <a:bodyPr/>
          <a:lstStyle/>
          <a:p>
            <a:r>
              <a:rPr lang="en-US" dirty="0" smtClean="0"/>
              <a:t>My FRS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9" y="1417638"/>
            <a:ext cx="7810501" cy="47085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ounded Rectangle 17">
            <a:hlinkClick r:id="rId5"/>
          </p:cNvPr>
          <p:cNvSpPr/>
          <p:nvPr/>
        </p:nvSpPr>
        <p:spPr>
          <a:xfrm>
            <a:off x="1162050" y="1443038"/>
            <a:ext cx="2857499" cy="5111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C92B5">
                    <a:lumMod val="40000"/>
                    <a:lumOff val="60000"/>
                  </a:srgbClr>
                </a:solidFill>
                <a:hlinkClick r:id="rId6"/>
              </a:rPr>
              <a:t>www.myfrs.com</a:t>
            </a:r>
            <a:endParaRPr lang="en-US" dirty="0" smtClean="0">
              <a:solidFill>
                <a:srgbClr val="5C92B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1" r="-975" b="65223"/>
          <a:stretch/>
        </p:blipFill>
        <p:spPr>
          <a:xfrm>
            <a:off x="1258947" y="2085435"/>
            <a:ext cx="7311906" cy="135329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8512936"/>
              </p:ext>
            </p:extLst>
          </p:nvPr>
        </p:nvGraphicFramePr>
        <p:xfrm>
          <a:off x="1333500" y="2657475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10100" y="6176066"/>
            <a:ext cx="609600" cy="6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FRS Online – Pension members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463676"/>
            <a:ext cx="7620000" cy="4525963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What can I access via FRS Online?</a:t>
            </a:r>
          </a:p>
          <a:p>
            <a:r>
              <a:rPr lang="en-US" sz="2000" dirty="0" smtClean="0"/>
              <a:t>View monthly Pension statements</a:t>
            </a:r>
          </a:p>
          <a:p>
            <a:r>
              <a:rPr lang="en-US" sz="2000" dirty="0" smtClean="0"/>
              <a:t>View federal withholding (if applicable)</a:t>
            </a:r>
          </a:p>
          <a:p>
            <a:r>
              <a:rPr lang="en-US" sz="2000" dirty="0" smtClean="0"/>
              <a:t>Determine receipt of monthly Health Insurance Subsidy </a:t>
            </a:r>
          </a:p>
          <a:p>
            <a:r>
              <a:rPr lang="en-US" sz="2000" dirty="0" smtClean="0"/>
              <a:t>View and update beneficiary designations</a:t>
            </a:r>
          </a:p>
          <a:p>
            <a:r>
              <a:rPr lang="en-US" sz="2000" dirty="0" smtClean="0"/>
              <a:t>View and update Direct Deposit</a:t>
            </a:r>
          </a:p>
          <a:p>
            <a:r>
              <a:rPr lang="en-US" sz="2000" dirty="0" smtClean="0"/>
              <a:t>Access 1099R (retiree W2) during tax season each year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400" b="1" i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332738" y="1600200"/>
            <a:ext cx="3524250" cy="5650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Retired Members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904" t="6666" b="1"/>
          <a:stretch/>
        </p:blipFill>
        <p:spPr>
          <a:xfrm>
            <a:off x="3471862" y="4968877"/>
            <a:ext cx="2428875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600200"/>
            <a:ext cx="2590800" cy="1584664"/>
          </a:xfrm>
          <a:prstGeom prst="rect">
            <a:avLst/>
          </a:prstGeom>
        </p:spPr>
      </p:pic>
      <p:pic>
        <p:nvPicPr>
          <p:cNvPr id="6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9314" y="6233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 Retirement 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8486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Jennifer Bond               </a:t>
            </a:r>
            <a:r>
              <a:rPr lang="en-US" sz="2800" dirty="0" smtClean="0">
                <a:hlinkClick r:id="rId5"/>
              </a:rPr>
              <a:t>Jennifer.Bond@justiceadmin.org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Jessica Estes                   </a:t>
            </a:r>
            <a:r>
              <a:rPr lang="en-US" sz="2800" dirty="0" smtClean="0">
                <a:hlinkClick r:id="rId6"/>
              </a:rPr>
              <a:t>Jessica.Estes@justiceadmin.org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We also encourage you to use our email group, </a:t>
            </a:r>
            <a:r>
              <a:rPr lang="en-US" sz="2400" dirty="0" smtClean="0">
                <a:hlinkClick r:id="rId7"/>
              </a:rPr>
              <a:t>Retirement.Coordinator@justiceadmin.org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6460" y="1456650"/>
            <a:ext cx="2895600" cy="247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17312" t="12483" r="18919" b="8128"/>
          <a:stretch/>
        </p:blipFill>
        <p:spPr>
          <a:xfrm>
            <a:off x="7391400" y="4544823"/>
            <a:ext cx="838200" cy="990601"/>
          </a:xfrm>
          <a:prstGeom prst="rect">
            <a:avLst/>
          </a:prstGeom>
        </p:spPr>
      </p:pic>
      <p:pic>
        <p:nvPicPr>
          <p:cNvPr id="7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53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My FRS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524000"/>
            <a:ext cx="7467600" cy="696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914" y="2220492"/>
            <a:ext cx="5488452" cy="3639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137" y="1524000"/>
            <a:ext cx="2924175" cy="1143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479052" y="2813940"/>
            <a:ext cx="2207748" cy="985074"/>
          </a:xfrm>
          <a:prstGeom prst="wedgeRoundRectCallout">
            <a:avLst>
              <a:gd name="adj1" fmla="val -55012"/>
              <a:gd name="adj2" fmla="val 7975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Helpful Hint: Your PIN can be found in your FRS New Hire Packet &amp; Orientation Brochure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6019800" y="1787970"/>
            <a:ext cx="25146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324600" y="4498374"/>
            <a:ext cx="2362200" cy="1521719"/>
          </a:xfrm>
          <a:prstGeom prst="wedgeRoundRectCallout">
            <a:avLst>
              <a:gd name="adj1" fmla="val -48874"/>
              <a:gd name="adj2" fmla="val -6973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1600" dirty="0" smtClean="0"/>
              <a:t>Misplaced your PIN?</a:t>
            </a:r>
          </a:p>
          <a:p>
            <a:pPr algn="ctr"/>
            <a:r>
              <a:rPr lang="en-US" sz="1600" dirty="0" smtClean="0"/>
              <a:t>Contact the My FRS Guidance Line to request a new PIN at 1-866-446-9377, option 1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810000" y="3886200"/>
            <a:ext cx="2514600" cy="46818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373140" y="3886200"/>
            <a:ext cx="381000" cy="4062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623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FRS account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What can I access via My FRS account?</a:t>
            </a:r>
          </a:p>
          <a:p>
            <a:pPr marL="0" indent="0">
              <a:buNone/>
            </a:pPr>
            <a:r>
              <a:rPr lang="en-US" sz="2400" dirty="0" smtClean="0"/>
              <a:t>Choice Service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Pension vs. Investment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Comparison Estimates</a:t>
            </a:r>
          </a:p>
          <a:p>
            <a:pPr marL="0" indent="0">
              <a:buNone/>
            </a:pPr>
            <a:r>
              <a:rPr lang="en-US" sz="2400" dirty="0" smtClean="0"/>
              <a:t>2nd Election Choice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Projected benefit estimates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Possible Pension buy-in cost 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Investment Plan Members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Manage their account</a:t>
            </a:r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0" name="Flowchart: Alternate Process 9"/>
          <p:cNvSpPr/>
          <p:nvPr/>
        </p:nvSpPr>
        <p:spPr>
          <a:xfrm>
            <a:off x="5530596" y="2148084"/>
            <a:ext cx="3162300" cy="89942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 Log into your account to receive personalized assistance in making a plan election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15356" y="3329352"/>
            <a:ext cx="3171444" cy="9890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What are the financial impacts of switching plans?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8266"/>
          <a:stretch/>
        </p:blipFill>
        <p:spPr>
          <a:xfrm>
            <a:off x="5593080" y="3395012"/>
            <a:ext cx="2941320" cy="292388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4405122" y="2528863"/>
            <a:ext cx="790956" cy="30480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838" t="1" b="1020"/>
          <a:stretch/>
        </p:blipFill>
        <p:spPr>
          <a:xfrm>
            <a:off x="6016619" y="4511014"/>
            <a:ext cx="1984381" cy="407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437" y="4927965"/>
            <a:ext cx="1898275" cy="1220756"/>
          </a:xfrm>
          <a:prstGeom prst="rect">
            <a:avLst/>
          </a:prstGeom>
        </p:spPr>
      </p:pic>
      <p:sp>
        <p:nvSpPr>
          <p:cNvPr id="14" name="Striped Right Arrow 13"/>
          <p:cNvSpPr/>
          <p:nvPr/>
        </p:nvSpPr>
        <p:spPr>
          <a:xfrm>
            <a:off x="4402074" y="3710781"/>
            <a:ext cx="790956" cy="30480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4405122" y="4775565"/>
            <a:ext cx="790956" cy="30480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6220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8677" t="14571" r="25413" b="7006"/>
          <a:stretch/>
        </p:blipFill>
        <p:spPr>
          <a:xfrm>
            <a:off x="5832865" y="4390015"/>
            <a:ext cx="1676400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FRS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64048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 smtClean="0"/>
              <a:t> </a:t>
            </a:r>
          </a:p>
          <a:p>
            <a:pPr marL="0" indent="0" defTabSz="457200">
              <a:buNone/>
            </a:pPr>
            <a:r>
              <a:rPr lang="en-US" sz="2400" b="1" i="1" dirty="0" smtClean="0"/>
              <a:t>Need Assistance Choosing a Retirement Plan?</a:t>
            </a:r>
          </a:p>
          <a:p>
            <a:pPr defTabSz="457200"/>
            <a:r>
              <a:rPr lang="en-US" sz="2000" dirty="0" smtClean="0"/>
              <a:t>Review the </a:t>
            </a:r>
            <a:r>
              <a:rPr lang="en-US" sz="2000" dirty="0" smtClean="0">
                <a:hlinkClick r:id="rId6"/>
              </a:rPr>
              <a:t>Plan Comparison Chart</a:t>
            </a:r>
            <a:r>
              <a:rPr lang="en-US" sz="2000" dirty="0" smtClean="0"/>
              <a:t> for a quick overview                                       of both plans</a:t>
            </a:r>
          </a:p>
          <a:p>
            <a:pPr defTabSz="457200"/>
            <a:r>
              <a:rPr lang="en-US" sz="2000" dirty="0" smtClean="0"/>
              <a:t>View the </a:t>
            </a:r>
            <a:r>
              <a:rPr lang="en-US" sz="2000" dirty="0" smtClean="0">
                <a:hlinkClick r:id="rId7"/>
              </a:rPr>
              <a:t>New Hire Video</a:t>
            </a:r>
            <a:r>
              <a:rPr lang="en-US" sz="2000" dirty="0" smtClean="0"/>
              <a:t> for an                                                                             in-depth analysis of the plans  </a:t>
            </a:r>
          </a:p>
          <a:p>
            <a:pPr defTabSz="457200"/>
            <a:r>
              <a:rPr lang="en-US" sz="2000" dirty="0" smtClean="0"/>
              <a:t>Log into </a:t>
            </a:r>
            <a:r>
              <a:rPr lang="en-US" sz="2000" dirty="0" smtClean="0">
                <a:hlinkClick r:id="rId8"/>
              </a:rPr>
              <a:t>My FRS</a:t>
            </a:r>
            <a:r>
              <a:rPr lang="en-US" sz="2000" dirty="0" smtClean="0"/>
              <a:t> and utilize the                                                                             </a:t>
            </a:r>
            <a:r>
              <a:rPr lang="en-US" sz="2000" dirty="0" smtClean="0">
                <a:hlinkClick r:id="rId9"/>
              </a:rPr>
              <a:t>Choice Service</a:t>
            </a:r>
            <a:r>
              <a:rPr lang="en-US" sz="2000" dirty="0" smtClean="0"/>
              <a:t> to create a                                                                     personalized estimate of benefits                                                            under both plans</a:t>
            </a:r>
          </a:p>
          <a:p>
            <a:pPr defTabSz="457200"/>
            <a:r>
              <a:rPr lang="en-US" sz="2000" dirty="0" smtClean="0"/>
              <a:t>Contact the </a:t>
            </a:r>
            <a:r>
              <a:rPr lang="en-US" sz="2000" b="1" dirty="0" smtClean="0"/>
              <a:t>My FRS Guidance Line </a:t>
            </a:r>
            <a:r>
              <a:rPr lang="en-US" sz="2000" dirty="0" smtClean="0"/>
              <a:t>at                                                              1-866-446-9377, option 1</a:t>
            </a:r>
          </a:p>
          <a:p>
            <a:pPr marL="0" indent="0" defTabSz="457200">
              <a:buNone/>
            </a:pPr>
            <a:r>
              <a:rPr lang="en-US" sz="2000" dirty="0" smtClean="0"/>
              <a:t>                              </a:t>
            </a:r>
            <a:endParaRPr lang="en-US" sz="2000" dirty="0"/>
          </a:p>
          <a:p>
            <a:pPr marL="0" indent="0" defTabSz="457200">
              <a:buNone/>
            </a:pPr>
            <a:r>
              <a:rPr lang="en-US" sz="2000" dirty="0" smtClean="0"/>
              <a:t>                      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4,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1100" y="1600200"/>
            <a:ext cx="2819400" cy="4476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New Hires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3207051"/>
            <a:ext cx="3193270" cy="1350345"/>
          </a:xfrm>
          <a:prstGeom prst="rect">
            <a:avLst/>
          </a:prstGeom>
        </p:spPr>
      </p:pic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91000" y="623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FRS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7848600" cy="4708525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sz="2000" dirty="0" smtClean="0"/>
              <a:t>      </a:t>
            </a:r>
          </a:p>
          <a:p>
            <a:pPr marL="0" indent="0" defTabSz="457200">
              <a:buNone/>
            </a:pPr>
            <a:endParaRPr lang="en-US" sz="2400" b="1" i="1" dirty="0" smtClean="0"/>
          </a:p>
          <a:p>
            <a:pPr marL="0" indent="0" defTabSz="457200">
              <a:buNone/>
            </a:pPr>
            <a:r>
              <a:rPr lang="en-US" sz="2400" b="1" i="1" dirty="0" smtClean="0"/>
              <a:t>What </a:t>
            </a:r>
            <a:r>
              <a:rPr lang="en-US" sz="2400" b="1" i="1" dirty="0"/>
              <a:t>about my personal </a:t>
            </a:r>
            <a:r>
              <a:rPr lang="en-US" sz="2400" b="1" i="1" dirty="0" smtClean="0"/>
              <a:t>finances </a:t>
            </a:r>
            <a:r>
              <a:rPr lang="en-US" sz="2400" b="1" i="1" dirty="0"/>
              <a:t>and investments?</a:t>
            </a:r>
          </a:p>
          <a:p>
            <a:pPr defTabSz="457200"/>
            <a:r>
              <a:rPr lang="en-US" sz="2000" dirty="0" smtClean="0"/>
              <a:t>Log in to </a:t>
            </a:r>
            <a:r>
              <a:rPr lang="en-US" sz="2000" dirty="0" smtClean="0">
                <a:hlinkClick r:id="rId5"/>
              </a:rPr>
              <a:t>My FRS</a:t>
            </a:r>
            <a:r>
              <a:rPr lang="en-US" sz="2000" dirty="0" smtClean="0"/>
              <a:t> and use </a:t>
            </a:r>
            <a:r>
              <a:rPr lang="en-US" sz="2000" dirty="0"/>
              <a:t>the </a:t>
            </a:r>
            <a:r>
              <a:rPr lang="en-US" sz="2000" dirty="0">
                <a:hlinkClick r:id="rId6"/>
              </a:rPr>
              <a:t>Guided Choice Advisor Service</a:t>
            </a:r>
            <a:r>
              <a:rPr lang="en-US" sz="2000" dirty="0"/>
              <a:t> to create a personalized retirement portfolio </a:t>
            </a:r>
          </a:p>
          <a:p>
            <a:pPr defTabSz="457200"/>
            <a:r>
              <a:rPr lang="en-US" sz="2000" dirty="0"/>
              <a:t>Utilize </a:t>
            </a:r>
            <a:r>
              <a:rPr lang="en-US" sz="2000" dirty="0" smtClean="0">
                <a:hlinkClick r:id="rId7"/>
              </a:rPr>
              <a:t>Personal </a:t>
            </a:r>
            <a:r>
              <a:rPr lang="en-US" sz="2000" dirty="0">
                <a:hlinkClick r:id="rId7"/>
              </a:rPr>
              <a:t>Financial Calculators</a:t>
            </a:r>
            <a:r>
              <a:rPr lang="en-US" sz="2000" dirty="0"/>
              <a:t> for retirement planning, </a:t>
            </a:r>
            <a:r>
              <a:rPr lang="en-US" sz="2000" dirty="0" smtClean="0"/>
              <a:t>mortgage loan </a:t>
            </a:r>
            <a:r>
              <a:rPr lang="en-US" sz="2000" dirty="0"/>
              <a:t>qualification, </a:t>
            </a:r>
            <a:r>
              <a:rPr lang="en-US" sz="2000" dirty="0" smtClean="0"/>
              <a:t>saving for college expenses, </a:t>
            </a:r>
            <a:r>
              <a:rPr lang="en-US" sz="2000" dirty="0"/>
              <a:t>and more </a:t>
            </a:r>
          </a:p>
          <a:p>
            <a:pPr defTabSz="457200"/>
            <a:r>
              <a:rPr lang="en-US" sz="2000" dirty="0" smtClean="0"/>
              <a:t>View pre-recorded  </a:t>
            </a:r>
            <a:r>
              <a:rPr lang="en-US" sz="2000" dirty="0">
                <a:hlinkClick r:id="rId8"/>
              </a:rPr>
              <a:t>Financial Planning Workshops</a:t>
            </a:r>
            <a:r>
              <a:rPr lang="en-US" sz="2000" dirty="0"/>
              <a:t>, such as Social Security and Your Retirement, Income Tax Planning, and Taking Control of Your Personal Finances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7488" y="1600600"/>
            <a:ext cx="2743200" cy="5423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Members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951947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r="12009" b="8935"/>
          <a:stretch/>
        </p:blipFill>
        <p:spPr>
          <a:xfrm>
            <a:off x="5638800" y="4960406"/>
            <a:ext cx="2594391" cy="114309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14984" y="5093179"/>
            <a:ext cx="4360025" cy="10103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To sign up for a free workshop, register at MyFRS.com or call the </a:t>
            </a:r>
            <a:r>
              <a:rPr lang="en-US" sz="1800" dirty="0" err="1" smtClean="0"/>
              <a:t>MyFRS</a:t>
            </a:r>
            <a:r>
              <a:rPr lang="en-US" sz="1800" dirty="0" smtClean="0"/>
              <a:t> Financial Guidance Line at 1-866-446-9377, Option 2</a:t>
            </a:r>
            <a:endParaRPr lang="en-US" sz="1800" dirty="0"/>
          </a:p>
        </p:txBody>
      </p:sp>
      <p:pic>
        <p:nvPicPr>
          <p:cNvPr id="10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29100" y="623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FRS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417638"/>
            <a:ext cx="7753350" cy="4742411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defTabSz="457200">
              <a:buNone/>
            </a:pPr>
            <a:r>
              <a:rPr lang="en-US" sz="2400" b="1" i="1" dirty="0" smtClean="0"/>
              <a:t>How do I prepare for my upcoming retirement?</a:t>
            </a:r>
          </a:p>
          <a:p>
            <a:pPr defTabSz="457200"/>
            <a:r>
              <a:rPr lang="en-US" sz="2000" dirty="0" smtClean="0"/>
              <a:t>Review </a:t>
            </a:r>
            <a:r>
              <a:rPr lang="en-US" sz="2000" dirty="0" smtClean="0">
                <a:hlinkClick r:id="rId5"/>
              </a:rPr>
              <a:t>How to Receive My Benefit</a:t>
            </a:r>
            <a:r>
              <a:rPr lang="en-US" sz="2000" dirty="0" smtClean="0"/>
              <a:t> to determine when and how you can receive a benefit</a:t>
            </a:r>
          </a:p>
          <a:p>
            <a:pPr defTabSz="457200"/>
            <a:r>
              <a:rPr lang="en-US" sz="2000" dirty="0" smtClean="0"/>
              <a:t>Review the </a:t>
            </a:r>
            <a:r>
              <a:rPr lang="en-US" sz="2000" dirty="0" smtClean="0">
                <a:hlinkClick r:id="rId6"/>
              </a:rPr>
              <a:t>Pension Retirement</a:t>
            </a:r>
            <a:r>
              <a:rPr lang="en-US" sz="2000" baseline="0" dirty="0" smtClean="0">
                <a:hlinkClick r:id="rId6"/>
              </a:rPr>
              <a:t> </a:t>
            </a:r>
            <a:r>
              <a:rPr lang="en-US" sz="2000" dirty="0" smtClean="0">
                <a:hlinkClick r:id="rId6"/>
              </a:rPr>
              <a:t>Plan Checklist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70C0"/>
                </a:solidFill>
                <a:hlinkClick r:id="rId7"/>
              </a:rPr>
              <a:t>Investment Plan Retirement Checklist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for a timeline of important steps</a:t>
            </a:r>
          </a:p>
          <a:p>
            <a:pPr defTabSz="457200"/>
            <a:r>
              <a:rPr lang="en-US" sz="2000" dirty="0" smtClean="0"/>
              <a:t>Review the </a:t>
            </a:r>
            <a:r>
              <a:rPr lang="en-US" sz="2000" dirty="0" smtClean="0">
                <a:hlinkClick r:id="rId8"/>
              </a:rPr>
              <a:t>FRS Reemployment Guidelines</a:t>
            </a:r>
            <a:r>
              <a:rPr lang="en-US" sz="2000" dirty="0" smtClean="0"/>
              <a:t> to get acquainted with the rules for returning to FRS employment</a:t>
            </a:r>
          </a:p>
          <a:p>
            <a:pPr marL="0" indent="0" defTabSz="457200">
              <a:buNone/>
            </a:pPr>
            <a:endParaRPr lang="en-US" sz="2400" dirty="0" smtClean="0"/>
          </a:p>
          <a:p>
            <a:pPr marL="0" indent="0" defTabSz="457200">
              <a:buNone/>
            </a:pPr>
            <a:r>
              <a:rPr lang="en-US" sz="2400" dirty="0" smtClean="0"/>
              <a:t>      </a:t>
            </a:r>
          </a:p>
          <a:p>
            <a:pPr marL="0" indent="0" defTabSz="45720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7200" y="1613939"/>
            <a:ext cx="2424200" cy="4888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Retirees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5095"/>
          <a:stretch/>
        </p:blipFill>
        <p:spPr>
          <a:xfrm>
            <a:off x="962025" y="5193584"/>
            <a:ext cx="4905375" cy="749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7255" y="4607855"/>
            <a:ext cx="2568264" cy="1518666"/>
          </a:xfrm>
          <a:prstGeom prst="rect">
            <a:avLst/>
          </a:prstGeom>
          <a:effectLst>
            <a:innerShdw blurRad="63500" dist="88900">
              <a:srgbClr val="C00000">
                <a:alpha val="50000"/>
              </a:srgbClr>
            </a:innerShdw>
            <a:softEdge rad="12700"/>
          </a:effectLst>
        </p:spPr>
      </p:pic>
      <p:pic>
        <p:nvPicPr>
          <p:cNvPr id="7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29100" y="623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FRS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848600" cy="4678362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defTabSz="457200">
              <a:buNone/>
            </a:pPr>
            <a:r>
              <a:rPr lang="en-US" sz="2400" b="1" i="1" dirty="0" smtClean="0"/>
              <a:t>Educational Workshops for Retirement Coordinators</a:t>
            </a:r>
          </a:p>
          <a:p>
            <a:pPr defTabSz="457200"/>
            <a:r>
              <a:rPr lang="en-US" sz="2000" dirty="0" smtClean="0">
                <a:hlinkClick r:id="rId5"/>
              </a:rPr>
              <a:t>Investment Plan Employer Training Video</a:t>
            </a:r>
            <a:r>
              <a:rPr lang="en-US" sz="2000" dirty="0" smtClean="0"/>
              <a:t>                                                 hosted by EY financial advisors </a:t>
            </a:r>
          </a:p>
          <a:p>
            <a:pPr defTabSz="457200"/>
            <a:r>
              <a:rPr lang="en-US" sz="2000" dirty="0" smtClean="0">
                <a:hlinkClick r:id="rId6"/>
              </a:rPr>
              <a:t>Pension Plan Employer Training Video</a:t>
            </a:r>
            <a:r>
              <a:rPr lang="en-US" sz="2000" dirty="0" smtClean="0"/>
              <a:t>                                                  hosted by the Division of Retirement</a:t>
            </a:r>
          </a:p>
          <a:p>
            <a:pPr marL="0" indent="0" defTabSz="457200">
              <a:buNone/>
            </a:pPr>
            <a:endParaRPr lang="en-US" sz="800" dirty="0"/>
          </a:p>
          <a:p>
            <a:pPr marL="0" indent="0" defTabSz="457200">
              <a:buNone/>
            </a:pPr>
            <a:r>
              <a:rPr lang="en-US" sz="2400" b="1" i="1" dirty="0" smtClean="0"/>
              <a:t>Additional Tools</a:t>
            </a:r>
          </a:p>
          <a:p>
            <a:pPr defTabSz="457200"/>
            <a:r>
              <a:rPr lang="en-US" sz="2000" dirty="0" smtClean="0">
                <a:hlinkClick r:id="rId7"/>
              </a:rPr>
              <a:t>Employer Handbooks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defTabSz="457200">
              <a:buNone/>
            </a:pPr>
            <a:r>
              <a:rPr lang="en-US" sz="2000" dirty="0" smtClean="0"/>
              <a:t>      plan administration </a:t>
            </a:r>
          </a:p>
          <a:p>
            <a:pPr defTabSz="457200"/>
            <a:r>
              <a:rPr lang="en-US" sz="2000" dirty="0" smtClean="0">
                <a:hlinkClick r:id="rId8" action="ppaction://hlinkfile"/>
              </a:rPr>
              <a:t>Employer Newsletters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defTabSz="457200">
              <a:buNone/>
            </a:pPr>
            <a:r>
              <a:rPr lang="en-US" sz="2000" dirty="0" smtClean="0"/>
              <a:t>      important deadlines, hot topics, legislation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1581150"/>
            <a:ext cx="2514600" cy="476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Employers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2918001"/>
            <a:ext cx="2057400" cy="1634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4267200"/>
            <a:ext cx="1209675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1845" y="4395637"/>
            <a:ext cx="1552575" cy="1228725"/>
          </a:xfrm>
          <a:prstGeom prst="rect">
            <a:avLst/>
          </a:prstGeom>
        </p:spPr>
      </p:pic>
      <p:pic>
        <p:nvPicPr>
          <p:cNvPr id="4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29100" y="6232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FRS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78033" y="1526854"/>
            <a:ext cx="4878878" cy="5336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5"/>
              </a:rPr>
              <a:t>www.frs.fl.gov/login.aspx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5172" y="1398587"/>
            <a:ext cx="7873538" cy="4830763"/>
          </a:xfrm>
        </p:spPr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5281"/>
          <a:stretch/>
        </p:blipFill>
        <p:spPr>
          <a:xfrm>
            <a:off x="1845772" y="2187542"/>
            <a:ext cx="4343400" cy="395335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386896" y="5867400"/>
            <a:ext cx="533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047321" y="3778632"/>
            <a:ext cx="533400" cy="1658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904336" y="4683982"/>
            <a:ext cx="3297728" cy="990600"/>
          </a:xfrm>
          <a:prstGeom prst="wedgeRoundRectCallout">
            <a:avLst>
              <a:gd name="adj1" fmla="val -54245"/>
              <a:gd name="adj2" fmla="val 8219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If you cannot remember your user name or password click this link and follow the instructions.</a:t>
            </a:r>
            <a:endParaRPr lang="en-US" sz="1800" dirty="0"/>
          </a:p>
        </p:txBody>
      </p:sp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0484" y="6267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FRS Online – Pension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7848600" cy="4708526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 smtClean="0"/>
              <a:t>What can I access via FRS Online?</a:t>
            </a:r>
          </a:p>
          <a:p>
            <a:r>
              <a:rPr lang="en-US" sz="2000" dirty="0" smtClean="0"/>
              <a:t>Years of FRS creditable service </a:t>
            </a:r>
          </a:p>
          <a:p>
            <a:r>
              <a:rPr lang="en-US" sz="2000" dirty="0" smtClean="0"/>
              <a:t>History of salaries (used to calculate your AFC)</a:t>
            </a:r>
          </a:p>
          <a:p>
            <a:r>
              <a:rPr lang="en-US" sz="2000" dirty="0" smtClean="0"/>
              <a:t>Member Annual Statement (available during your birth month)</a:t>
            </a:r>
          </a:p>
          <a:p>
            <a:r>
              <a:rPr lang="en-US" sz="2000" dirty="0" smtClean="0"/>
              <a:t>View and update your beneficiaries</a:t>
            </a:r>
          </a:p>
          <a:p>
            <a:r>
              <a:rPr lang="en-US" sz="2000" dirty="0" smtClean="0"/>
              <a:t>Create retirement estimates, including DROP estimates</a:t>
            </a:r>
          </a:p>
          <a:p>
            <a:r>
              <a:rPr lang="en-US" sz="2000" dirty="0" smtClean="0"/>
              <a:t>DROP participants – final estimate of accruals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98548" y="1524000"/>
            <a:ext cx="3124200" cy="5423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Active Members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3987" y="4162713"/>
            <a:ext cx="373225" cy="39052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35885" y="5189750"/>
            <a:ext cx="4892041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Why Wait? You can </a:t>
            </a:r>
            <a:r>
              <a:rPr lang="en-US" sz="1800" dirty="0"/>
              <a:t>choose to have correspondence from the Division of Retirement delivered to your member account </a:t>
            </a:r>
            <a:r>
              <a:rPr lang="en-US" sz="1800" dirty="0" smtClean="0"/>
              <a:t>inbox.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893" y="4585810"/>
            <a:ext cx="1696213" cy="1475352"/>
          </a:xfrm>
          <a:prstGeom prst="rect">
            <a:avLst/>
          </a:prstGeom>
        </p:spPr>
      </p:pic>
      <p:pic>
        <p:nvPicPr>
          <p:cNvPr id="6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2748" y="6232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jacblu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jacblue</Template>
  <TotalTime>11125</TotalTime>
  <Words>1678</Words>
  <Application>Microsoft Office PowerPoint</Application>
  <PresentationFormat>On-screen Show (4:3)</PresentationFormat>
  <Paragraphs>196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1_jacblue</vt:lpstr>
      <vt:lpstr>My FRS website</vt:lpstr>
      <vt:lpstr>Register for My FRS</vt:lpstr>
      <vt:lpstr>My FRS account </vt:lpstr>
      <vt:lpstr>My FRS Resources</vt:lpstr>
      <vt:lpstr>My FRS Resources</vt:lpstr>
      <vt:lpstr>My FRS Resources </vt:lpstr>
      <vt:lpstr>FRS Resources</vt:lpstr>
      <vt:lpstr> FRS Online</vt:lpstr>
      <vt:lpstr>FRS Online – Pension Members</vt:lpstr>
      <vt:lpstr>FRS Online – Pension members </vt:lpstr>
      <vt:lpstr>JAC Retirement Coordinators</vt:lpstr>
    </vt:vector>
  </TitlesOfParts>
  <Company>JAC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michelle.dolce</dc:creator>
  <cp:lastModifiedBy>Henderson, Jennifer</cp:lastModifiedBy>
  <cp:revision>622</cp:revision>
  <cp:lastPrinted>2020-11-03T14:43:21Z</cp:lastPrinted>
  <dcterms:created xsi:type="dcterms:W3CDTF">2015-04-09T15:55:58Z</dcterms:created>
  <dcterms:modified xsi:type="dcterms:W3CDTF">2021-02-22T22:28:03Z</dcterms:modified>
</cp:coreProperties>
</file>